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9" r:id="rId2"/>
    <p:sldId id="285" r:id="rId3"/>
    <p:sldId id="291" r:id="rId4"/>
    <p:sldId id="300" r:id="rId5"/>
    <p:sldId id="294" r:id="rId6"/>
    <p:sldId id="296" r:id="rId7"/>
    <p:sldId id="297" r:id="rId8"/>
    <p:sldId id="301" r:id="rId9"/>
    <p:sldId id="298" r:id="rId10"/>
    <p:sldId id="299" r:id="rId11"/>
    <p:sldId id="292" r:id="rId12"/>
    <p:sldId id="290" r:id="rId13"/>
    <p:sldId id="286" r:id="rId14"/>
    <p:sldId id="287" r:id="rId15"/>
  </p:sldIdLst>
  <p:sldSz cx="12192000" cy="6858000"/>
  <p:notesSz cx="6645275" cy="9775825"/>
  <p:defaultTextStyle>
    <a:defPPr>
      <a:defRPr lang="ru-RU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2343" userDrawn="1">
          <p15:clr>
            <a:srgbClr val="A4A3A4"/>
          </p15:clr>
        </p15:guide>
        <p15:guide id="4" pos="5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685"/>
    <a:srgbClr val="45619B"/>
    <a:srgbClr val="FFFFFF"/>
    <a:srgbClr val="EE2128"/>
    <a:srgbClr val="FEC404"/>
    <a:srgbClr val="4E5D79"/>
    <a:srgbClr val="9FBE60"/>
    <a:srgbClr val="F59E1D"/>
    <a:srgbClr val="242838"/>
    <a:srgbClr val="472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2745" autoAdjust="0"/>
  </p:normalViewPr>
  <p:slideViewPr>
    <p:cSldViewPr snapToGrid="0" showGuides="1">
      <p:cViewPr varScale="1">
        <p:scale>
          <a:sx n="88" d="100"/>
          <a:sy n="88" d="100"/>
        </p:scale>
        <p:origin x="552" y="84"/>
      </p:cViewPr>
      <p:guideLst>
        <p:guide orient="horz" pos="2183"/>
        <p:guide pos="3863"/>
        <p:guide pos="2343"/>
        <p:guide pos="53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21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79725" cy="490538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3965" y="0"/>
            <a:ext cx="2879725" cy="490538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8F5ACF6D-F670-4C2F-B1B2-775FB3B2D9B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285290"/>
            <a:ext cx="2879725" cy="490537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3965" y="9285290"/>
            <a:ext cx="2879725" cy="490537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A2293B06-76D1-4EC4-ACE3-AAB8C9F44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22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489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4119" y="0"/>
            <a:ext cx="2879619" cy="490489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1B2FD731-C67A-4CFF-B5CB-8B1279E5DCD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0" tIns="45880" rIns="91760" bIns="458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528" y="4704616"/>
            <a:ext cx="5316220" cy="3849231"/>
          </a:xfrm>
          <a:prstGeom prst="rect">
            <a:avLst/>
          </a:prstGeom>
        </p:spPr>
        <p:txBody>
          <a:bodyPr vert="horz" lIns="91760" tIns="45880" rIns="91760" bIns="4588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339"/>
            <a:ext cx="2879619" cy="490488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4119" y="9285339"/>
            <a:ext cx="2879619" cy="490488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756E459D-3356-49FA-9B12-FDF2D16C8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7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7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38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7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5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61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4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2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9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98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595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4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74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0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459D-3356-49FA-9B12-FDF2D16C8B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5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3560" y="53789"/>
            <a:ext cx="5228208" cy="675511"/>
          </a:xfrm>
        </p:spPr>
        <p:txBody>
          <a:bodyPr>
            <a:normAutofit/>
          </a:bodyPr>
          <a:lstStyle>
            <a:lvl1pPr algn="ctr">
              <a:defRPr sz="1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93CB8-56DB-4B7C-A7D6-57C81BF7D098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61071" y="6356350"/>
            <a:ext cx="620697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6611" y="145227"/>
            <a:ext cx="1983279" cy="49263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867" b="1" cap="none" dirty="0">
                <a:solidFill>
                  <a:prstClr val="black"/>
                </a:solidFill>
                <a:latin typeface="Arial" panose="020B0604020202020204" pitchFamily="34" charset="0"/>
                <a:ea typeface="PT Serif" panose="020A0603040505020204" pitchFamily="18" charset="-52"/>
                <a:cs typeface="Arial" panose="020B0604020202020204" pitchFamily="34" charset="0"/>
              </a:rPr>
              <a:t>ФОНД </a:t>
            </a:r>
          </a:p>
          <a:p>
            <a:pPr algn="ctr" defTabSz="913964"/>
            <a:r>
              <a:rPr lang="ru-RU" sz="867" b="1" cap="none" dirty="0">
                <a:solidFill>
                  <a:prstClr val="black"/>
                </a:solidFill>
                <a:latin typeface="Arial" panose="020B0604020202020204" pitchFamily="34" charset="0"/>
                <a:ea typeface="PT Serif" panose="020A0603040505020204" pitchFamily="18" charset="-52"/>
                <a:cs typeface="Arial" panose="020B0604020202020204" pitchFamily="34" charset="0"/>
              </a:rPr>
              <a:t>СОЦИАЛЬНОГО</a:t>
            </a:r>
            <a:r>
              <a:rPr lang="ru-RU" sz="867" b="1" cap="none" baseline="0" dirty="0">
                <a:solidFill>
                  <a:prstClr val="black"/>
                </a:solidFill>
                <a:latin typeface="Arial" panose="020B0604020202020204" pitchFamily="34" charset="0"/>
                <a:ea typeface="PT Serif" panose="020A0603040505020204" pitchFamily="18" charset="-52"/>
                <a:cs typeface="Arial" panose="020B0604020202020204" pitchFamily="34" charset="0"/>
              </a:rPr>
              <a:t> СТРАХОВАНИЯ</a:t>
            </a:r>
          </a:p>
          <a:p>
            <a:pPr algn="ctr" defTabSz="913964"/>
            <a:r>
              <a:rPr lang="ru-RU" sz="867" b="1" cap="none" baseline="0" dirty="0">
                <a:solidFill>
                  <a:prstClr val="black"/>
                </a:solidFill>
                <a:latin typeface="Arial" panose="020B0604020202020204" pitchFamily="34" charset="0"/>
                <a:ea typeface="PT Serif" panose="020A0603040505020204" pitchFamily="18" charset="-52"/>
                <a:cs typeface="Arial" panose="020B0604020202020204" pitchFamily="34" charset="0"/>
              </a:rPr>
              <a:t>РОССИЙСКОЙ ФЕДЕРАЦИИ</a:t>
            </a:r>
            <a:endParaRPr lang="ru-RU" sz="867" b="1" cap="none" dirty="0">
              <a:solidFill>
                <a:prstClr val="black"/>
              </a:solidFill>
              <a:latin typeface="Arial" panose="020B0604020202020204" pitchFamily="34" charset="0"/>
              <a:ea typeface="PT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8" name="Picture 2" descr="https://pbs.twimg.com/profile_images/458860671564656641/OJRDaEL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0" y="53789"/>
            <a:ext cx="675511" cy="6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1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9E9C-F81E-4234-8F79-C1EF435C58AF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pic>
        <p:nvPicPr>
          <p:cNvPr id="10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8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922F-5997-4D04-99E5-9B5ED74B99E9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4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7B00-1FB2-4DB6-A97D-0EC8829FD927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7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92DB-0C65-4AAC-831F-66BFE2363BDB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665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2A2B-F32D-442A-8447-A6E95A6834D2}" type="datetime1">
              <a:rPr lang="ru-RU" smtClean="0"/>
              <a:t>21.03.2022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9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4885" r="1745" b="11404"/>
          <a:stretch/>
        </p:blipFill>
        <p:spPr>
          <a:xfrm>
            <a:off x="1013462" y="1226822"/>
            <a:ext cx="2339340" cy="2019300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3878533" y="1721028"/>
            <a:ext cx="6203291" cy="1800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4710126" y="3593239"/>
            <a:ext cx="4540108" cy="0"/>
          </a:xfrm>
          <a:prstGeom prst="line">
            <a:avLst/>
          </a:prstGeom>
          <a:ln w="19050">
            <a:solidFill>
              <a:srgbClr val="0457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693764" y="3265850"/>
            <a:ext cx="9361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200" b="0" dirty="0"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65535" y="6002869"/>
            <a:ext cx="2376264" cy="3504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Москва 2018</a:t>
            </a:r>
          </a:p>
        </p:txBody>
      </p:sp>
      <p:pic>
        <p:nvPicPr>
          <p:cNvPr id="8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5581" r="1594" b="11999"/>
          <a:stretch/>
        </p:blipFill>
        <p:spPr bwMode="auto">
          <a:xfrm>
            <a:off x="1013463" y="1257709"/>
            <a:ext cx="2341631" cy="19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99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EBD5204-618E-42A4-94A1-F01F8E0EA782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Box 23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6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057" y="14038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057" y="22277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31467" y="14038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31467" y="22277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B22C07F-E34C-4475-84F0-0E2A5BE58C1D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pic>
        <p:nvPicPr>
          <p:cNvPr id="15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TextBox 20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7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18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B917CE0-92A4-45FF-9400-F98E89566091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5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2" name="Дата 3"/>
          <p:cNvSpPr>
            <a:spLocks noGrp="1"/>
          </p:cNvSpPr>
          <p:nvPr>
            <p:ph type="dt" sz="half" idx="10"/>
          </p:nvPr>
        </p:nvSpPr>
        <p:spPr>
          <a:xfrm>
            <a:off x="1" y="6395508"/>
            <a:ext cx="153246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BB6E5CD-5060-4CB4-B01F-DAD223ECF7E9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3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5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4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A794-2FDD-4023-A53C-714CDB214F60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266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839788" y="1029483"/>
            <a:ext cx="3932237" cy="1027919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8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06B516F-39F8-453D-A8E7-539376AADE75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2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pic>
        <p:nvPicPr>
          <p:cNvPr id="11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17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19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40"/>
            <a:ext cx="1029844" cy="992437"/>
          </a:xfrm>
          <a:prstGeom prst="rect">
            <a:avLst/>
          </a:prstGeom>
        </p:spPr>
      </p:pic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95401"/>
            <a:ext cx="10515600" cy="4881563"/>
          </a:xfrm>
          <a:prstGeom prst="rect">
            <a:avLst/>
          </a:prstGeom>
        </p:spPr>
        <p:txBody>
          <a:bodyPr vert="eaVert"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>
          <a:xfrm>
            <a:off x="2" y="6395508"/>
            <a:ext cx="128077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B1E904E-C0BF-4BF3-B328-837FDFB7D15C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9550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06200" y="6397627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  <p:pic>
        <p:nvPicPr>
          <p:cNvPr id="12" name="Picture 2" descr="https://pp.userapi.com/c845323/v845323682/116f90/uYVBMkTj2rw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5317" r="1740" b="11655"/>
          <a:stretch/>
        </p:blipFill>
        <p:spPr bwMode="auto">
          <a:xfrm>
            <a:off x="47423" y="61011"/>
            <a:ext cx="962229" cy="8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1455027" y="525460"/>
            <a:ext cx="1007752" cy="0"/>
          </a:xfrm>
          <a:prstGeom prst="line">
            <a:avLst/>
          </a:prstGeom>
          <a:noFill/>
          <a:ln w="25400" cap="flat" cmpd="sng" algn="ctr">
            <a:solidFill>
              <a:srgbClr val="0051D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TextBox 17"/>
          <p:cNvSpPr txBox="1"/>
          <p:nvPr userDrawn="1"/>
        </p:nvSpPr>
        <p:spPr>
          <a:xfrm>
            <a:off x="1022207" y="109080"/>
            <a:ext cx="18733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913964"/>
            <a:r>
              <a:rPr lang="ru-RU" sz="1000" b="0" cap="none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Фонд социального страхования Российской Федерации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62350" y="525466"/>
            <a:ext cx="593111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defTabSz="913964"/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PT Serif" panose="020A0603040505020204" pitchFamily="18" charset="-52"/>
                <a:cs typeface="Times New Roman" panose="02020603050405020304" pitchFamily="18" charset="0"/>
              </a:rPr>
              <a:t>www.fss.ru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ea typeface="PT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86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FFB17-75C7-4937-AAF7-47CA1F5260B5}" type="datetime1">
              <a:rPr lang="ru-RU" smtClean="0"/>
              <a:t>21.03.2022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3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05F1-81B4-4F6B-BD30-9FDB3BBE4434}" type="datetime1">
              <a:rPr lang="ru-RU" smtClean="0"/>
              <a:t>21.03.2022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E29-4D00-40BB-834A-B86B662E3831}" type="datetime1">
              <a:rPr lang="ru-RU" smtClean="0"/>
              <a:t>21.03.2022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EEF9-B399-4E19-936F-6A9E2C6F94C0}" type="datetime1">
              <a:rPr lang="ru-RU" smtClean="0"/>
              <a:t>21.03.2022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9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E609-01B4-4BF9-8A53-5156A4290BD8}" type="datetime1">
              <a:rPr lang="ru-RU" smtClean="0"/>
              <a:t>21.03.2022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DC68-44A9-4BBE-96EB-BD51F6A507BC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1506203" y="6397625"/>
            <a:ext cx="681567" cy="0"/>
          </a:xfrm>
          <a:prstGeom prst="line">
            <a:avLst/>
          </a:prstGeom>
          <a:ln w="19050">
            <a:solidFill>
              <a:srgbClr val="3274E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4297004" y="3840"/>
            <a:ext cx="7894997" cy="817957"/>
          </a:xfrm>
          <a:prstGeom prst="rect">
            <a:avLst/>
          </a:prstGeom>
          <a:solidFill>
            <a:srgbClr val="F5F9FC"/>
          </a:solidFill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672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8723-5203-4E64-8EEE-71B071888947}" type="datetime1">
              <a:rPr lang="ru-RU" smtClean="0"/>
              <a:t>21.03.2022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659D-0447-47B5-B5A8-1B0E37878E4E}" type="datetime1">
              <a:rPr lang="ru-RU" smtClean="0"/>
              <a:t>21.03.2022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5CEDB-1860-4B18-80AA-BEC16CC6FD49}" type="datetime1">
              <a:rPr lang="ru-RU" smtClean="0"/>
              <a:t>21.03.2022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64" r:id="rId11"/>
    <p:sldLayoutId id="2147483666" r:id="rId12"/>
    <p:sldLayoutId id="2147483669" r:id="rId13"/>
    <p:sldLayoutId id="2147483670" r:id="rId14"/>
    <p:sldLayoutId id="2147483649" r:id="rId15"/>
    <p:sldLayoutId id="2147483652" r:id="rId16"/>
    <p:sldLayoutId id="2147483653" r:id="rId17"/>
    <p:sldLayoutId id="2147483654" r:id="rId18"/>
    <p:sldLayoutId id="2147483655" r:id="rId19"/>
    <p:sldLayoutId id="2147483657" r:id="rId20"/>
    <p:sldLayoutId id="214748365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gosuslugi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ktsr.fss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snsi.gosuslugi.ru/classifiers/5541/data" TargetMode="Externa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8989" y="3591399"/>
            <a:ext cx="9090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>
                  <a:solidFill>
                    <a:srgbClr val="0B3685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СЕРТИФИКАТ НА ТСР</a:t>
            </a:r>
            <a:endParaRPr lang="ru-RU" sz="3600" b="1" dirty="0">
              <a:ln>
                <a:solidFill>
                  <a:srgbClr val="0B3685"/>
                </a:solidFill>
              </a:ln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-35030" y="-13755"/>
            <a:ext cx="140141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sp>
        <p:nvSpPr>
          <p:cNvPr id="11" name="Заголовок 4"/>
          <p:cNvSpPr>
            <a:spLocks noGrp="1"/>
          </p:cNvSpPr>
          <p:nvPr>
            <p:ph type="title"/>
          </p:nvPr>
        </p:nvSpPr>
        <p:spPr>
          <a:xfrm>
            <a:off x="1228989" y="-114285"/>
            <a:ext cx="10882257" cy="1997432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НОВАЯ ФОРМА РЕАЛИЗАЦИИ ПРАВА ГРАЖДАН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НА ОБЕСПЕЧЕНИЕ ТЕХНИЧЕСКИМИ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СРЕДСТВАМИ РЕАБИЛИТАЦИИ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ЗА СЧЕТ СРЕДСТВ ФЕДЕРАЛЬНОГО БЮДЖЕТА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1403458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394" y="470305"/>
            <a:ext cx="7955211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СПОСОБЫ РЕАЛИЗАЦИИ ЭС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82189" y="1974351"/>
            <a:ext cx="5407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Магазины, работающие с банками-</a:t>
            </a:r>
            <a:r>
              <a:rPr lang="ru-RU" sz="2400" dirty="0" err="1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эквайерами</a:t>
            </a:r>
            <a:r>
              <a:rPr lang="ru-RU" sz="2400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ru-RU" sz="2400" dirty="0" smtClean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 </a:t>
            </a:r>
            <a:r>
              <a:rPr lang="ru-RU" sz="2400" dirty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«Центр-</a:t>
            </a:r>
            <a:r>
              <a:rPr lang="ru-RU" sz="2400" dirty="0" err="1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</a:t>
            </a:r>
            <a:r>
              <a:rPr lang="ru-RU" sz="2400" dirty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«Банк Русский Стандарт», «АЛЬФА-БАНК</a:t>
            </a:r>
            <a:r>
              <a:rPr lang="ru-RU" sz="2400" dirty="0" smtClean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2400" dirty="0" err="1" smtClean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</a:t>
            </a:r>
            <a:r>
              <a:rPr lang="ru-RU" sz="2400" dirty="0" smtClean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24.02.22 г. </a:t>
            </a:r>
          </a:p>
          <a:p>
            <a:r>
              <a:rPr lang="ru-RU" sz="2400" dirty="0" smtClean="0">
                <a:solidFill>
                  <a:srgbClr val="0B368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ВТБ с </a:t>
            </a:r>
            <a:r>
              <a:rPr lang="ru-RU" sz="2400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01.07.22 г.</a:t>
            </a:r>
            <a:endParaRPr lang="ru-RU" sz="2400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6388" y="1435803"/>
            <a:ext cx="185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0549" y="1502184"/>
            <a:ext cx="351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АМУРСКАЯ ОБЛАСТЬ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3492" r="28611" b="11905"/>
          <a:stretch/>
        </p:blipFill>
        <p:spPr>
          <a:xfrm>
            <a:off x="6089443" y="4856473"/>
            <a:ext cx="1109036" cy="10088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2189" y="4591006"/>
            <a:ext cx="4157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системе электронного сертификата подключено почти </a:t>
            </a:r>
            <a:r>
              <a:rPr lang="ru-RU" sz="2400" b="1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700 продавцов </a:t>
            </a:r>
            <a:r>
              <a:rPr lang="ru-RU" sz="2400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технических средств </a:t>
            </a:r>
            <a:r>
              <a:rPr lang="ru-RU" sz="2400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реабилитации</a:t>
            </a:r>
            <a:endParaRPr lang="ru-RU" sz="2400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4827" y="4472950"/>
            <a:ext cx="634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0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ru-RU" sz="9000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2337483"/>
            <a:ext cx="1143000" cy="85725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789526" y="1873763"/>
            <a:ext cx="5134148" cy="4832988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39104" y="2929279"/>
            <a:ext cx="29269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ГУП АО Реабилитационно-технический </a:t>
            </a:r>
            <a:r>
              <a:rPr lang="ru-RU" b="1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по обслуживанию </a:t>
            </a:r>
            <a:r>
              <a:rPr lang="ru-RU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инвалидов </a:t>
            </a:r>
            <a:endParaRPr lang="ru-RU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31862" y="5867585"/>
            <a:ext cx="2926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Интернет-магазин</a:t>
            </a:r>
            <a:endParaRPr lang="ru-RU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9600" y="4472950"/>
            <a:ext cx="227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осле подключения к площадке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окумент 7"/>
          <p:cNvSpPr/>
          <p:nvPr/>
        </p:nvSpPr>
        <p:spPr>
          <a:xfrm>
            <a:off x="0" y="-25400"/>
            <a:ext cx="12227031" cy="1337094"/>
          </a:xfrm>
          <a:prstGeom prst="flowChartDocumen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73" y="289264"/>
            <a:ext cx="9476706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ПОКУПКА ЧЕРЕЗ 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OZON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r="2500"/>
          <a:stretch/>
        </p:blipFill>
        <p:spPr>
          <a:xfrm>
            <a:off x="317500" y="1804444"/>
            <a:ext cx="7217556" cy="400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759700" y="1451604"/>
            <a:ext cx="421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000" dirty="0" smtClean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ирокий  </a:t>
            </a:r>
            <a:r>
              <a:rPr lang="ru-RU" sz="2000" dirty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товаров  (ТСР) серийного производства </a:t>
            </a:r>
            <a:endParaRPr lang="ru-RU" sz="2000" dirty="0" smtClean="0">
              <a:solidFill>
                <a:srgbClr val="0B36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</a:t>
            </a:r>
            <a:r>
              <a:rPr lang="ru-RU" sz="2000" dirty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</a:t>
            </a:r>
            <a:r>
              <a:rPr lang="ru-RU" sz="2000" dirty="0" smtClean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 </a:t>
            </a:r>
          </a:p>
          <a:p>
            <a:pPr algn="just"/>
            <a:r>
              <a:rPr lang="ru-RU" sz="2000" dirty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доставкой на пункты </a:t>
            </a:r>
            <a:r>
              <a:rPr lang="ru-RU" sz="2000" dirty="0" smtClean="0">
                <a:solidFill>
                  <a:srgbClr val="0B36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выдачи</a:t>
            </a:r>
          </a:p>
          <a:p>
            <a:pPr algn="just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активации льготы на сайте (в приложении OZON)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необходимо: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интересующий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обавить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его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корзину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оформлении заказа выбрать способ оплаты «Карта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Мир+сертификат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ФСС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Ввести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данные карты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оплатить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6858000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89" y="316127"/>
            <a:ext cx="11612878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КОЛИЧЕСТВО ОБРАЩЕНИЙ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ЗА ЭС ТСР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3874" y="3600252"/>
            <a:ext cx="5798126" cy="404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трость опорная</a:t>
            </a:r>
          </a:p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костыли подмышечные</a:t>
            </a:r>
          </a:p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ходунки шагающие/для больных ДЦП/на колёсах</a:t>
            </a:r>
          </a:p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подгузники для взрослых</a:t>
            </a:r>
          </a:p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кресло-стул с санитарным оснащением</a:t>
            </a:r>
          </a:p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ортопедические брюки</a:t>
            </a:r>
          </a:p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кресло-коляска для больных ДЦП</a:t>
            </a:r>
          </a:p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кресло-коляска с электроприводом</a:t>
            </a:r>
          </a:p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кресло-коляска с ручным приводом базовая</a:t>
            </a:r>
          </a:p>
          <a:p>
            <a:pPr marL="0" marR="0" lvl="0" indent="0" algn="just" defTabSz="914354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сложная ортопедическая обувь</a:t>
            </a:r>
          </a:p>
          <a:p>
            <a:pPr marL="0" marR="0" lvl="0" indent="0" algn="just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0139" y="2489039"/>
            <a:ext cx="4990931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 21 ЭС ТСР  (558 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ед. изделий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marR="0" lvl="0" indent="0" algn="just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общую сумму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760 тыс. руб.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2610" y="4456461"/>
            <a:ext cx="5372931" cy="198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ДЕКАБРЬ 2021 г.</a:t>
            </a:r>
          </a:p>
          <a:p>
            <a:pPr lvl="0" algn="just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первая покупка ТСР с использованием ЭС</a:t>
            </a:r>
          </a:p>
          <a:p>
            <a:pPr lvl="0" algn="just"/>
            <a:endParaRPr kumimoji="0" lang="ru-RU" sz="18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кресло-коляска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больных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ДЦП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была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приобретена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ерез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OZON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88" y="755330"/>
            <a:ext cx="1525902" cy="15259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02" y="694771"/>
            <a:ext cx="2055838" cy="2055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42" y="1281550"/>
            <a:ext cx="472957" cy="472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30" y="3559076"/>
            <a:ext cx="1197419" cy="11974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6375" y="2083378"/>
            <a:ext cx="3352359" cy="1376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ЧЕЛОВЕК 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подали заявление </a:t>
            </a:r>
          </a:p>
          <a:p>
            <a:pPr lvl="0" algn="just">
              <a:lnSpc>
                <a:spcPct val="107000"/>
              </a:lnSpc>
              <a:defRPr/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обеспечение ЭС ТСР</a:t>
            </a:r>
          </a:p>
          <a:p>
            <a:pPr lvl="0" algn="just">
              <a:lnSpc>
                <a:spcPct val="107000"/>
              </a:lnSpc>
              <a:defRPr/>
            </a:pPr>
            <a:endParaRPr lang="ru-RU" baseline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6858000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90" y="231739"/>
            <a:ext cx="11612878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ПО ПОПУЛЯРИЗАЦИИ ЭС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ТСР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63" y="1689326"/>
            <a:ext cx="396639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ОО ИНВАЛИДОВ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8672" y="1059603"/>
            <a:ext cx="6861922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ОРГАНИЗОВАНО ВЗАИМОДЕЙСТВИЕ</a:t>
            </a:r>
          </a:p>
          <a:p>
            <a:pPr lvl="0" algn="just">
              <a:lnSpc>
                <a:spcPct val="107000"/>
              </a:lnSpc>
              <a:defRPr/>
            </a:pPr>
            <a:endParaRPr lang="ru-RU" baseline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6022" y="2389634"/>
            <a:ext cx="345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письма, встречи, размещение листовок на стендах и в ОО инвалидов, родителей детей-инвалидов (ВОС, ВОИ, ВОГ, ВОРДИ, Преодоление и т.д.)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93642" y="1432979"/>
            <a:ext cx="396639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ПОСТАВЩИКАМИ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5932" y="2405635"/>
            <a:ext cx="3304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письма, помощь в подключении площадок, размещение информационных материалов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90891" y="1392963"/>
            <a:ext cx="3966390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ГРАЖДАНАМИ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25922" y="2410053"/>
            <a:ext cx="3866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письма, консультирование на личном приеме, размещение информации в органах соцзащиты, медучреждениях, отделениях ПФР, информирование через МФЦ, МСЭ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86309" y="4676436"/>
            <a:ext cx="6861922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defRPr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ЗАПЛАНИРОВАНО</a:t>
            </a:r>
          </a:p>
          <a:p>
            <a:pPr lvl="0" algn="just">
              <a:lnSpc>
                <a:spcPct val="107000"/>
              </a:lnSpc>
              <a:defRPr/>
            </a:pPr>
            <a:endParaRPr lang="ru-RU" baseline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822700" y="1883308"/>
            <a:ext cx="0" cy="437779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290891" y="1862252"/>
            <a:ext cx="0" cy="4377792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0992" y="5367488"/>
            <a:ext cx="3656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Круглый стол, информационный час через 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информационные встречи с гражданами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9037" y="5369235"/>
            <a:ext cx="365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встреча, подключение новых поставщиков, взаимодействие с банками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45747" y="5376326"/>
            <a:ext cx="365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в СМИ, </a:t>
            </a:r>
            <a:r>
              <a:rPr lang="ru-RU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соцсети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информационные встречи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39" y="4529714"/>
            <a:ext cx="609193" cy="6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6858000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110" y="2697629"/>
            <a:ext cx="1712433" cy="17875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333" y="1506742"/>
            <a:ext cx="935219" cy="9352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4" b="39630"/>
          <a:stretch/>
        </p:blipFill>
        <p:spPr>
          <a:xfrm>
            <a:off x="3050155" y="1100330"/>
            <a:ext cx="6309360" cy="268326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50155" y="4371292"/>
            <a:ext cx="6200525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  <a:p>
            <a:pPr lvl="0" algn="just">
              <a:lnSpc>
                <a:spcPct val="107000"/>
              </a:lnSpc>
              <a:defRPr/>
            </a:pPr>
            <a:endParaRPr lang="ru-RU" baseline="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6858000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394" y="470305"/>
            <a:ext cx="7955211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88" y="2772161"/>
            <a:ext cx="1256893" cy="12568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88" y="4813628"/>
            <a:ext cx="1256893" cy="125689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3023535" y="2885376"/>
            <a:ext cx="801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30.12.2020 № 491-ФЗ </a:t>
            </a:r>
            <a:endParaRPr lang="ru-RU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приобретении отдельных видов товаров, работ, услуг с использованием электронного сертификата»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23535" y="4841909"/>
            <a:ext cx="801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29.12.2020 № 478-ФЗ </a:t>
            </a:r>
            <a:endParaRPr lang="ru-RU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внесении изменений в отдельные законодательные акты Российской Федерации»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64788" y="1315300"/>
            <a:ext cx="10130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Нормативно-правовые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акты, регулирующие предоставление товаров, работ, услуг с использованием электронного сертификата (ЭС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6858000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394" y="470305"/>
            <a:ext cx="7955211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НОРМАТИВНО-ПРАВОВАЯ БАЗА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4103" y="1352664"/>
            <a:ext cx="922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0000"/>
              <a:defRPr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Изменения, внесенные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 РФ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04.05.2021 № 695 в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 РФ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07.04.2008 № 240 «О порядке обеспечения инвалидов техническими средствами реабилитации и отдельных категорий граждан из числа ветеранов протезами (кроме зубных протезов), протезно-ортопедическими изделиями»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8866" y="2603101"/>
            <a:ext cx="9270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0000"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ПП РФ </a:t>
            </a:r>
            <a:r>
              <a:rPr lang="ru-RU" alt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29.04.2021 N 678 «Об утверждении Правил определения предельной стоимости единицы отдельного вида товара, работы, услуги, приобретаемых с использованием электронного сертификата за счет средств федерального бюджета и бюджета Фонда социального страхования Российской Федерации»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6247" y="4241333"/>
            <a:ext cx="9270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0000"/>
              <a:defRPr/>
            </a:pPr>
            <a:r>
              <a:rPr lang="ru-RU" alt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ПП </a:t>
            </a:r>
            <a:r>
              <a:rPr lang="ru-RU" altLang="ru-RU" dirty="0">
                <a:solidFill>
                  <a:schemeClr val="bg1"/>
                </a:solidFill>
                <a:cs typeface="Arial" panose="020B0604020202020204" pitchFamily="34" charset="0"/>
              </a:rPr>
              <a:t>РФ от 23.04.2021 N 630 «О Государственной информационной системе электронных сертификатов» (ГИС ЭС)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6247" y="4948049"/>
            <a:ext cx="9346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0000"/>
              <a:defRPr/>
            </a:pPr>
            <a:r>
              <a:rPr lang="ru-RU" alt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ПП </a:t>
            </a:r>
            <a:r>
              <a:rPr lang="ru-RU" altLang="ru-RU" dirty="0">
                <a:solidFill>
                  <a:schemeClr val="bg1"/>
                </a:solidFill>
                <a:cs typeface="Arial" panose="020B0604020202020204" pitchFamily="34" charset="0"/>
              </a:rPr>
              <a:t>РФ от 23.04.2021 N 631 «О формировании и утверждении перечней отдельных видов товаров, работ, услуг, приобретаемых с использованием электронного сертификата за счет средств бюджетов бюджетной системы Российской </a:t>
            </a:r>
            <a:r>
              <a:rPr lang="ru-RU" alt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Федерации</a:t>
            </a:r>
            <a:endParaRPr lang="ru-RU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6247" y="5871014"/>
            <a:ext cx="9346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0000"/>
              <a:defRPr/>
            </a:pPr>
            <a:r>
              <a:rPr lang="ru-RU" altLang="ru-RU" dirty="0">
                <a:solidFill>
                  <a:schemeClr val="bg1"/>
                </a:solidFill>
                <a:cs typeface="Arial" panose="020B0604020202020204" pitchFamily="34" charset="0"/>
              </a:rPr>
              <a:t>Приказ Казначейства России от 23.04.2021 N 17н </a:t>
            </a:r>
            <a:r>
              <a:rPr lang="ru-RU" alt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«Об </a:t>
            </a:r>
            <a:r>
              <a:rPr lang="ru-RU" altLang="ru-RU" dirty="0">
                <a:solidFill>
                  <a:schemeClr val="bg1"/>
                </a:solidFill>
                <a:cs typeface="Arial" panose="020B0604020202020204" pitchFamily="34" charset="0"/>
              </a:rPr>
              <a:t>утверждении формы выписки из реестра электронных </a:t>
            </a:r>
            <a:r>
              <a:rPr lang="ru-RU" alt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сертификатов»</a:t>
            </a:r>
            <a:endParaRPr lang="ru-RU" alt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1" y="4326124"/>
            <a:ext cx="476747" cy="4767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06" y="5908628"/>
            <a:ext cx="476747" cy="4767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05" y="5117376"/>
            <a:ext cx="476747" cy="476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41" y="1407807"/>
            <a:ext cx="875893" cy="8758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40" y="2667393"/>
            <a:ext cx="875893" cy="87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9835"/>
          <a:stretch/>
        </p:blipFill>
        <p:spPr>
          <a:xfrm>
            <a:off x="0" y="-25400"/>
            <a:ext cx="12192001" cy="6883400"/>
          </a:xfrm>
          <a:prstGeom prst="rect">
            <a:avLst/>
          </a:prstGeom>
        </p:spPr>
      </p:pic>
      <p:sp>
        <p:nvSpPr>
          <p:cNvPr id="8" name="Блок-схема: документ 7"/>
          <p:cNvSpPr/>
          <p:nvPr/>
        </p:nvSpPr>
        <p:spPr>
          <a:xfrm>
            <a:off x="0" y="-25400"/>
            <a:ext cx="12227031" cy="1337094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73" y="289264"/>
            <a:ext cx="9476706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ТАКОЕ ЭЛЕКТРОННЫЙ СЕРТИФИКАТ?</a:t>
            </a:r>
            <a:endParaRPr lang="ru-RU" sz="2800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50056" y="1443880"/>
            <a:ext cx="5445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СЕРТИФИКАТ </a:t>
            </a:r>
            <a:r>
              <a:rPr lang="ru-RU" sz="2400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400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электронная запись в реестре ЭС, которая привязывается к номеру банковской карты платежной системы МИР, выпущенной любым банком Российской </a:t>
            </a:r>
            <a:r>
              <a:rPr lang="ru-RU" sz="2400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56" y="4586449"/>
            <a:ext cx="492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Денежные средства на карту не перечисляются, а резервируются в Федеральном казначействе, до совершения покупки </a:t>
            </a:r>
          </a:p>
        </p:txBody>
      </p:sp>
    </p:spTree>
    <p:extLst>
      <p:ext uri="{BB962C8B-B14F-4D97-AF65-F5344CB8AC3E}">
        <p14:creationId xmlns:p14="http://schemas.microsoft.com/office/powerpoint/2010/main" val="16949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6858000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218" y="289264"/>
            <a:ext cx="9476706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СОДЕРЖАНИЕ ЭЛЕКТРОННОГО СЕРТИФИКАТА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-35030" y="1248932"/>
            <a:ext cx="12192000" cy="1749728"/>
            <a:chOff x="0" y="1932264"/>
            <a:chExt cx="12192000" cy="1749728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3355915"/>
              <a:ext cx="12192000" cy="326077"/>
              <a:chOff x="15961" y="2464240"/>
              <a:chExt cx="9775958" cy="326077"/>
            </a:xfrm>
            <a:solidFill>
              <a:schemeClr val="bg1"/>
            </a:solidFill>
          </p:grpSpPr>
          <p:sp>
            <p:nvSpPr>
              <p:cNvPr id="6" name="Прямоугольник 5"/>
              <p:cNvSpPr/>
              <p:nvPr/>
            </p:nvSpPr>
            <p:spPr>
              <a:xfrm>
                <a:off x="15961" y="2464242"/>
                <a:ext cx="2498047" cy="3260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7293872" y="2464240"/>
                <a:ext cx="2498047" cy="3260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894226" y="2464240"/>
                <a:ext cx="2498047" cy="3260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494580" y="2464241"/>
                <a:ext cx="2498047" cy="3260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21952" y="1932264"/>
              <a:ext cx="11210522" cy="1732036"/>
              <a:chOff x="521952" y="1932264"/>
              <a:chExt cx="11210522" cy="1732036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521952" y="1951887"/>
                <a:ext cx="1815217" cy="17124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3479925" y="1951887"/>
                <a:ext cx="1815217" cy="17124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6659725" y="1932264"/>
                <a:ext cx="1815217" cy="17124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9917257" y="1951887"/>
                <a:ext cx="1815217" cy="17124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" name="Picture 2" descr="https://static.tildacdn.com/tild3134-6564-4631-a666-396462333165/noun_1051685_cc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354462"/>
              <a:ext cx="976900" cy="92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257" y="2304127"/>
              <a:ext cx="935219" cy="93521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436" y="2260105"/>
              <a:ext cx="946259" cy="94625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6058" y="2293816"/>
              <a:ext cx="878835" cy="878835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-194280" y="3027772"/>
            <a:ext cx="327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ТСР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которое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приобрести с использованием сертификата </a:t>
            </a:r>
            <a:endParaRPr lang="ru-RU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кресло-коляска, слуховой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аппарат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т.д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7249" y="3030512"/>
            <a:ext cx="28831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ТСР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которое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приобрести с использованием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сертификата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16238" y="3018465"/>
            <a:ext cx="34655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ДЕЙСТВИЯ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течении которого можно использовать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ЭС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оплаты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ТСР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(12 мес., но не более срока проведения реабилитационных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ероприятий в ИПРА)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64273" y="3028783"/>
            <a:ext cx="30627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МАКСИМАЛЬНАЯ ЦЕНА ЕДИНИЦЫ ТСР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которую можно оплатить сертификатом, без использования собственных 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6"/>
            <a:ext cx="12192000" cy="6860905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5477" y="445393"/>
            <a:ext cx="9384234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КАК ОФОРМИТЬ ЭЛЕКТРОННЫЙ СЕРТИФИКАТ?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1943" y="1368720"/>
            <a:ext cx="10501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0000"/>
              <a:defRPr/>
            </a:pP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сертификат на покупку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ТСР предоставляется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региональными отделениями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ФСС РФ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 заявления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гражданина льготной категории или его уполномоченного (законного)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представителя 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 rot="10800000">
            <a:off x="0" y="2771626"/>
            <a:ext cx="12192000" cy="4133176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1956" y="5641637"/>
            <a:ext cx="513275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ПОРТАЛ ГОСУСЛУГ </a:t>
            </a:r>
            <a:r>
              <a:rPr lang="ru-RU" u="sng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ru-RU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://www.gosuslugi.ru/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заявление,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реквизиты карты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19447" y="5206638"/>
            <a:ext cx="461375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МФЦ ИЛИ ЧЕРЕЗ ОТДЕЛЕНИЕ ФСС</a:t>
            </a:r>
          </a:p>
          <a:p>
            <a:pPr algn="ctr">
              <a:lnSpc>
                <a:spcPct val="107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заявление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реквизиты карты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МИР, документ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удостоверяющий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личность</a:t>
            </a:r>
            <a:endParaRPr lang="ru-RU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3019443"/>
            <a:ext cx="1939379" cy="19393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84" y="3884925"/>
            <a:ext cx="1597388" cy="15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5807139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077" y="445393"/>
            <a:ext cx="9384234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МОЖНО КУПИТЬ НА ЭС</a:t>
            </a:r>
            <a:r>
              <a:rPr lang="ru-RU" sz="2800" dirty="0" smtClean="0">
                <a:solidFill>
                  <a:schemeClr val="bg1"/>
                </a:solidFill>
              </a:rPr>
              <a:t>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373" y="1279752"/>
            <a:ext cx="4011557" cy="1649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Сигнализаторы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звука световые и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вибрационные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Слуховые аппараты, в том числе с ушными вкладышами индивидуального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изготовления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124" y="4603905"/>
            <a:ext cx="637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Кресла-коляски с ручным приводом (комнатные, прогулочные, активного типа), с электроприводом и аккумуляторные батареи к ним, малогабаритные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777836" y="3742234"/>
            <a:ext cx="3598172" cy="144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Трости опорные и тактильные, костыли, опоры, поручни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Ортопедическая обувь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823296" y="3024995"/>
            <a:ext cx="2581629" cy="173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Приспособления для одевания, раздевания и захвата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предметов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Специальная одежда</a:t>
            </a:r>
          </a:p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970548" y="3014080"/>
            <a:ext cx="3430534" cy="173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Противопролежневые матрацы и подушки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Абсорбирующее белье и подгузники</a:t>
            </a: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16357" y="1279752"/>
            <a:ext cx="3545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Кресла-стулья с санитарным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оснащением</a:t>
            </a: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Медицинские термометры и тонометры с речевым выходом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8809849" y="1305441"/>
            <a:ext cx="3163810" cy="261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Брайлевский дисплей, программное обеспечение экранного доступа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Специальные устройства для чтения "говорящих книг", для оптической коррекции слабовидения</a:t>
            </a:r>
          </a:p>
          <a:p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213" y="3507989"/>
            <a:ext cx="3221329" cy="336261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114110" y="5851449"/>
            <a:ext cx="8063834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5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Актуальный перечень ТСР+ примерные значения цен -</a:t>
            </a:r>
          </a:p>
          <a:p>
            <a:pPr indent="0" algn="ctr">
              <a:lnSpc>
                <a:spcPct val="105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esnsi.gosuslugi.ru/classifiers/5541/data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05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https://ktsr.fss.ru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2905"/>
            <a:ext cx="12192000" cy="3401036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88" y="468768"/>
            <a:ext cx="9384234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ПОРЯДОК ОПРЕДЕЛЕНИЯ ПРЕДЕЛЬНОЙ СТОИМОСТИ ЭС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0" y="108225"/>
            <a:ext cx="1166973" cy="10375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2" y="1553835"/>
            <a:ext cx="1383893" cy="13838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77314" y="1506742"/>
            <a:ext cx="81490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 определения предельной стоимости ЭС</a:t>
            </a:r>
          </a:p>
          <a:p>
            <a:endParaRPr lang="ru-RU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-регламентирован в ПП 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alt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29.04.2021 № </a:t>
            </a:r>
            <a:r>
              <a:rPr lang="ru-RU" alt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678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-аналогичен механизму определения размера компенсации</a:t>
            </a:r>
            <a:r>
              <a:rPr lang="ru-RU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утвержденному приказом № 57н 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7201" y="3760594"/>
            <a:ext cx="5048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стоимость приобретаемого ТСР выше, то </a:t>
            </a:r>
            <a:r>
              <a:rPr lang="ru-RU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гражданину необходимо доплатить </a:t>
            </a:r>
            <a:r>
              <a:rPr lang="ru-RU" b="1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разницу в цене из своих </a:t>
            </a:r>
            <a:r>
              <a:rPr lang="ru-RU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 </a:t>
            </a:r>
            <a:endParaRPr lang="ru-RU" b="1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Отказаться  </a:t>
            </a:r>
            <a:r>
              <a:rPr lang="ru-RU" b="1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  </a:t>
            </a:r>
            <a:r>
              <a:rPr lang="ru-RU" b="1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ЭС  </a:t>
            </a:r>
            <a:r>
              <a:rPr lang="ru-RU" b="1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 в  любое  время  </a:t>
            </a:r>
            <a:r>
              <a:rPr lang="ru-RU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 течение его срока </a:t>
            </a:r>
            <a:r>
              <a:rPr lang="ru-RU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(через заявление)</a:t>
            </a:r>
            <a:endParaRPr lang="ru-RU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585" y="3807687"/>
            <a:ext cx="5633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Предельная стоимость единицы товара, работы, услуги, приобретаемых с использованием </a:t>
            </a:r>
            <a:r>
              <a:rPr lang="ru-RU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ЭС, </a:t>
            </a:r>
            <a:r>
              <a:rPr lang="ru-RU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определяется </a:t>
            </a:r>
            <a:r>
              <a:rPr lang="ru-RU" b="1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результатам последней по времени осуществления закупки </a:t>
            </a:r>
            <a:r>
              <a:rPr lang="ru-RU" b="1" u="sng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однородных</a:t>
            </a:r>
            <a:r>
              <a:rPr lang="ru-RU" b="1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товара, работы, услуги,</a:t>
            </a:r>
            <a:r>
              <a:rPr lang="ru-RU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приобретаемых с использованием </a:t>
            </a:r>
            <a:r>
              <a:rPr lang="ru-RU" dirty="0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ЭС, </a:t>
            </a:r>
            <a:r>
              <a:rPr lang="ru-RU" dirty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которой размещена на сайте </a:t>
            </a:r>
            <a:r>
              <a:rPr lang="ru-RU" dirty="0" err="1" smtClean="0">
                <a:solidFill>
                  <a:srgbClr val="0B36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Госзакупки</a:t>
            </a:r>
            <a:endParaRPr lang="ru-RU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rgbClr val="0B36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2" t="7066" r="73542" b="82711"/>
          <a:stretch/>
        </p:blipFill>
        <p:spPr>
          <a:xfrm>
            <a:off x="3454400" y="5827067"/>
            <a:ext cx="1879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7260" y="-23961"/>
            <a:ext cx="1412628" cy="11964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66387" y="0"/>
            <a:ext cx="10775745" cy="6858000"/>
          </a:xfrm>
          <a:prstGeom prst="rect">
            <a:avLst/>
          </a:prstGeom>
          <a:solidFill>
            <a:srgbClr val="45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394" y="470305"/>
            <a:ext cx="7955211" cy="67551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5 ОСНОВНЫХ ПРЕМУЩЕСТВ ЭС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" name="Блок-схема: задержка 17"/>
          <p:cNvSpPr/>
          <p:nvPr/>
        </p:nvSpPr>
        <p:spPr>
          <a:xfrm>
            <a:off x="0" y="-23961"/>
            <a:ext cx="1366388" cy="1281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" y="108225"/>
            <a:ext cx="1166973" cy="103759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676399" y="1451903"/>
            <a:ext cx="934327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(до 5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 (в случае обращения паллиативного больного – до 3 дней) 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даты подачи заявления до резервирования средств в Федеральном казначействе (формирования электронного сертификата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3" y="2501732"/>
            <a:ext cx="875716" cy="8757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8" y="5574198"/>
            <a:ext cx="926693" cy="926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9" y="1185677"/>
            <a:ext cx="1167766" cy="11677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5" y="3589922"/>
            <a:ext cx="736193" cy="7361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27" y="4549424"/>
            <a:ext cx="901293" cy="9012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37946" y="5727201"/>
            <a:ext cx="10504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ГЕОГРАФИЯ ПРИМЕНЕНИЯ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(использовать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сертификат для приобретение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ТСР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в точках, подключенных к национальной системе платёжных карт (НСПК) на всей территории 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РФ)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676399" y="4596402"/>
            <a:ext cx="820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СТИМУЛИРОВАНИЕ КОНКУРЕНЦИИ 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производителей (граждане голосуют деньгами  за самые качественные изделия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676399" y="3662247"/>
            <a:ext cx="753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УДОБСТВО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(сертификат привязан к банковской карте МИР, дополнительных документов для совершения покупки не требуется)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676399" y="2728092"/>
            <a:ext cx="8397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ИНДИВИДУАЛЬНЫЙ ПОДХОД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выбрать те изделия, которые подходят под нужды конкретного получателя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7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15497</TotalTime>
  <Words>1049</Words>
  <Application>Microsoft Office PowerPoint</Application>
  <PresentationFormat>Широкоэкранный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PT Serif</vt:lpstr>
      <vt:lpstr>Tahoma</vt:lpstr>
      <vt:lpstr>Times New Roman</vt:lpstr>
      <vt:lpstr>Тема Office</vt:lpstr>
      <vt:lpstr>НОВАЯ ФОРМА РЕАЛИЗАЦИИ ПРАВА ГРАЖДАН  НА ОБЕСПЕЧЕНИЕ ТЕХНИЧЕСКИМИ  СРЕДСТВАМИ РЕАБИЛИТАЦИИ  ЗА СЧЕТ СРЕДСТВ ФЕДЕРАЛЬНОГО БЮДЖЕТА</vt:lpstr>
      <vt:lpstr>НОРМАТИВНО-ПРАВОВАЯ БАЗА</vt:lpstr>
      <vt:lpstr>НОРМАТИВНО-ПРАВОВАЯ БАЗА</vt:lpstr>
      <vt:lpstr>ЧТО ТАКОЕ ЭЛЕКТРОННЫЙ СЕРТИФИКАТ?</vt:lpstr>
      <vt:lpstr>СОДЕРЖАНИЕ ЭЛЕКТРОННОГО СЕРТИФИКАТА</vt:lpstr>
      <vt:lpstr>КАК ОФОРМИТЬ ЭЛЕКТРОННЫЙ СЕРТИФИКАТ?</vt:lpstr>
      <vt:lpstr>ЧТО МОЖНО КУПИТЬ НА ЭС?</vt:lpstr>
      <vt:lpstr>ПОРЯДОК ОПРЕДЕЛЕНИЯ ПРЕДЕЛЬНОЙ СТОИМОСТИ ЭС</vt:lpstr>
      <vt:lpstr>5 ОСНОВНЫХ ПРЕМУЩЕСТВ ЭС</vt:lpstr>
      <vt:lpstr>СПОСОБЫ РЕАЛИЗАЦИИ ЭС</vt:lpstr>
      <vt:lpstr>ПОКУПКА ЧЕРЕЗ OZON</vt:lpstr>
      <vt:lpstr>КОЛИЧЕСТВО ОБРАЩЕНИЙ  ЗА ЭС ТСР</vt:lpstr>
      <vt:lpstr>МЕРЫ ПО ПОПУЛЯРИЗАЦИИ ЭС ТСР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Зиновьев Сергей Игоревич</dc:creator>
  <cp:lastModifiedBy>Кошкарева Яна Анатольевна</cp:lastModifiedBy>
  <cp:revision>564</cp:revision>
  <cp:lastPrinted>2021-09-16T12:00:47Z</cp:lastPrinted>
  <dcterms:created xsi:type="dcterms:W3CDTF">2017-11-17T09:55:29Z</dcterms:created>
  <dcterms:modified xsi:type="dcterms:W3CDTF">2022-03-21T01:02:26Z</dcterms:modified>
</cp:coreProperties>
</file>